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2" r:id="rId2"/>
    <p:sldId id="432" r:id="rId3"/>
    <p:sldId id="442" r:id="rId4"/>
    <p:sldId id="491" r:id="rId5"/>
    <p:sldId id="441" r:id="rId6"/>
    <p:sldId id="430" r:id="rId7"/>
    <p:sldId id="428" r:id="rId8"/>
    <p:sldId id="429" r:id="rId9"/>
    <p:sldId id="490" r:id="rId10"/>
    <p:sldId id="431" r:id="rId11"/>
    <p:sldId id="435" r:id="rId12"/>
    <p:sldId id="436" r:id="rId13"/>
    <p:sldId id="437" r:id="rId14"/>
    <p:sldId id="484" r:id="rId15"/>
    <p:sldId id="492" r:id="rId16"/>
    <p:sldId id="49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952"/>
  </p:normalViewPr>
  <p:slideViewPr>
    <p:cSldViewPr snapToGrid="0">
      <p:cViewPr varScale="1">
        <p:scale>
          <a:sx n="113" d="100"/>
          <a:sy n="113" d="100"/>
        </p:scale>
        <p:origin x="5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4F7BA-07D8-6527-367B-82815B91D8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0A2625-04C3-362E-05D3-87D738669C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F152BC-05AA-0432-6DBC-5EA39797B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752-00AD-A145-8523-EC809CE48242}" type="datetimeFigureOut">
              <a:rPr lang="en-US" smtClean="0"/>
              <a:t>10/8/24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E4E1D-0C29-3444-4BDA-AAC616AD5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E88F47-AC64-10FA-C307-1667E8CB5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CFF4F-3CF5-7F40-850E-82685B6195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551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EF626F-8E26-5744-AAB7-64014D56F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182627-EF95-C602-CFA9-34B5343159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C4078-0C1C-199C-FC82-17D52D1B8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752-00AD-A145-8523-EC809CE48242}" type="datetimeFigureOut">
              <a:rPr lang="en-US" smtClean="0"/>
              <a:t>10/8/24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15842F-64E0-1AD0-0A3E-9B6CD59A1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C89E4-0161-A6D4-1FA5-65D542A49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CFF4F-3CF5-7F40-850E-82685B6195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904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9C26BD4-26C8-3B7E-3326-61A34B31C9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530719-F418-5E9F-040C-99A6AD1F95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FB6D6B-1C0E-7399-3219-C72061DFD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752-00AD-A145-8523-EC809CE48242}" type="datetimeFigureOut">
              <a:rPr lang="en-US" smtClean="0"/>
              <a:t>10/8/24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29B719-F0C3-F330-88B4-2076E683B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A79DE3-9719-2157-5B9D-618355B1C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CFF4F-3CF5-7F40-850E-82685B6195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039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94BA8-BDB2-920F-8ABB-853C1822A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2EAB36-D7FF-7C1A-24E3-AA247468AE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2A5FD-297D-2567-5226-90AC22C4A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752-00AD-A145-8523-EC809CE48242}" type="datetimeFigureOut">
              <a:rPr lang="en-US" smtClean="0"/>
              <a:t>10/8/24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B493F5-1114-210E-0893-0225F6B2E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6C1C2-D50B-6775-A8C2-0568EAF43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CFF4F-3CF5-7F40-850E-82685B6195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32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BF99A-E1F3-D6A4-672C-D98F96164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21A330-ABCC-B9D5-3897-22F6B7677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7CC7C6-DEC8-B262-84C7-33C4BF0CB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752-00AD-A145-8523-EC809CE48242}" type="datetimeFigureOut">
              <a:rPr lang="en-US" smtClean="0"/>
              <a:t>10/8/24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77D81A-DF0F-C927-A250-A4517D7F7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C38A4-ECA3-D3EA-6763-66569C3EF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CFF4F-3CF5-7F40-850E-82685B6195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0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7228D-2482-FE80-A4E5-A98FE9F3C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8F444-8C9A-EC13-446B-4E600D3004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F23B93-EA8D-B7C5-2FE3-A06F87E2B4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B71F45-FE97-FD4B-E10B-8B930BD89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752-00AD-A145-8523-EC809CE48242}" type="datetimeFigureOut">
              <a:rPr lang="en-US" smtClean="0"/>
              <a:t>10/8/24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09FEB3-F64F-29B0-7DDA-CE9446DF4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DDFEE-1DE9-20AA-6F23-E897F4468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CFF4F-3CF5-7F40-850E-82685B6195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007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35132A-5F69-F5E1-9EAD-E1E850A45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28F050-8C56-9D5C-368F-820079101A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19D4E5-0D53-195A-BF14-F011C5CC52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BA4552-5445-464B-07F2-774ACD92B0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0CA8A7-5BF6-A54F-ACFE-40E44A91E4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B5A7CB-4B6F-09F5-E6C3-C4982246C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752-00AD-A145-8523-EC809CE48242}" type="datetimeFigureOut">
              <a:rPr lang="en-US" smtClean="0"/>
              <a:t>10/8/24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7D4469-87E7-9FB4-9CED-3DC80B2D2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1B8BC3-2DE0-DBE8-FF24-5CC77DF11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CFF4F-3CF5-7F40-850E-82685B6195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941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56C1F-9013-79DF-3436-E0CFC1C65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A3ECF0-7733-D023-EAAC-990D31488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752-00AD-A145-8523-EC809CE48242}" type="datetimeFigureOut">
              <a:rPr lang="en-US" smtClean="0"/>
              <a:t>10/8/24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323406-ECF9-DB3E-128C-9ADA8C1C3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52E2BC-8705-2831-527C-5442C47EA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CFF4F-3CF5-7F40-850E-82685B6195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064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47E1F8-8853-3772-C20B-3EE986BBE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752-00AD-A145-8523-EC809CE48242}" type="datetimeFigureOut">
              <a:rPr lang="en-US" smtClean="0"/>
              <a:t>10/8/24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E662D0-9C56-A4E0-36F0-83F1B4C64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587318-1523-2264-9B02-9817EEE49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CFF4F-3CF5-7F40-850E-82685B6195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231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528D2-506F-036F-9531-6D751580E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67137F-D146-9F23-6C40-242C4DB784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2B9904-45C7-1F16-3722-8F09BEA6B0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172D9F-8C24-2824-E8C3-5A92C7A54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752-00AD-A145-8523-EC809CE48242}" type="datetimeFigureOut">
              <a:rPr lang="en-US" smtClean="0"/>
              <a:t>10/8/24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3A16EA-4D69-2437-751B-331384C56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E82AF2-2720-2688-D300-C053A7A48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CFF4F-3CF5-7F40-850E-82685B6195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761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A4F03-4C9B-2FE7-4CCF-C0199A543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33E7DF-0C17-9446-305B-C59F1049CD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165919-1D2B-1554-E96D-FE33F7A84D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A91B83-72E3-50F1-6CE4-3B3514603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752-00AD-A145-8523-EC809CE48242}" type="datetimeFigureOut">
              <a:rPr lang="en-US" smtClean="0"/>
              <a:t>10/8/24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76BF6F-4FD5-3E83-6ECC-6FBB4C099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56222E-5892-F2B0-749C-5C832A951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CFF4F-3CF5-7F40-850E-82685B6195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610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915C5C-0362-B7B3-2874-00A4F6950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9155BD-48CB-3B2D-604D-9E9A34BD71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BB9E47-470C-55BE-85F6-2B70308F5B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92752-00AD-A145-8523-EC809CE48242}" type="datetimeFigureOut">
              <a:rPr lang="en-US" smtClean="0"/>
              <a:t>10/8/24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634450-0234-7727-4B6B-CDCA3761D9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EA99AA-1D1E-2F3D-599E-25DD7A819E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CCFF4F-3CF5-7F40-850E-82685B6195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674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OCWma5vOiQ" TargetMode="External"/><Relationship Id="rId2" Type="http://schemas.openxmlformats.org/officeDocument/2006/relationships/hyperlink" Target="https://www.youtube.com/watch?v=ZrVLL7soS1U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A134hShx_gw" TargetMode="External"/><Relationship Id="rId4" Type="http://schemas.openxmlformats.org/officeDocument/2006/relationships/hyperlink" Target="https://www.youtube.com/watch?v=ratQlft_G5c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CDFEE-A6D8-A74E-B00C-9EE32C945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51" y="662400"/>
            <a:ext cx="3384000" cy="2069226"/>
          </a:xfrm>
        </p:spPr>
        <p:txBody>
          <a:bodyPr anchor="t">
            <a:normAutofit fontScale="90000"/>
          </a:bodyPr>
          <a:lstStyle/>
          <a:p>
            <a:r>
              <a:rPr lang="en-US" dirty="0"/>
              <a:t>Young people can be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/>
              <a:t>agents for change </a:t>
            </a:r>
            <a:r>
              <a:rPr lang="en-US" dirty="0">
                <a:solidFill>
                  <a:schemeClr val="bg1"/>
                </a:solidFill>
              </a:rPr>
              <a:t>be agents for change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9879FBF-DC0B-49C0-89BC-95A77A0CC9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879" y="2560899"/>
            <a:ext cx="3384000" cy="2701800"/>
          </a:xfrm>
        </p:spPr>
        <p:txBody>
          <a:bodyPr>
            <a:normAutofit fontScale="92500" lnSpcReduction="10000"/>
          </a:bodyPr>
          <a:lstStyle/>
          <a:p>
            <a:endParaRPr lang="en-US" sz="3600" b="1" i="1" dirty="0">
              <a:solidFill>
                <a:schemeClr val="tx1">
                  <a:alpha val="60000"/>
                </a:schemeClr>
              </a:solidFill>
            </a:endParaRPr>
          </a:p>
          <a:p>
            <a:r>
              <a:rPr lang="en-US" sz="3600" b="1" i="1" dirty="0">
                <a:solidFill>
                  <a:schemeClr val="tx1">
                    <a:alpha val="60000"/>
                  </a:schemeClr>
                </a:solidFill>
              </a:rPr>
              <a:t>Protest gives </a:t>
            </a:r>
            <a:r>
              <a:rPr lang="en-US" sz="3600" b="1" i="1" dirty="0"/>
              <a:t>people hope, opportunity and the dream of a better world.</a:t>
            </a:r>
          </a:p>
        </p:txBody>
      </p:sp>
      <p:pic>
        <p:nvPicPr>
          <p:cNvPr id="4" name="Picture 3" descr="A group of women holding a sign&#10;&#10;Description automatically generated">
            <a:extLst>
              <a:ext uri="{FF2B5EF4-FFF2-40B4-BE49-F238E27FC236}">
                <a16:creationId xmlns:a16="http://schemas.microsoft.com/office/drawing/2014/main" id="{3E62EBB9-5C0D-F6DA-2F5A-08E30CA94B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882650"/>
            <a:ext cx="5130800" cy="509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8031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56AC4-A269-0895-C139-7E30ACB43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966" y="905011"/>
            <a:ext cx="3629555" cy="1889135"/>
          </a:xfrm>
        </p:spPr>
        <p:txBody>
          <a:bodyPr anchor="b">
            <a:normAutofit/>
          </a:bodyPr>
          <a:lstStyle/>
          <a:p>
            <a:endParaRPr lang="en-US" sz="480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1C38BD3-414B-2072-9EB1-3C2CB61510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1966" y="2965592"/>
            <a:ext cx="3629555" cy="2987397"/>
          </a:xfrm>
        </p:spPr>
        <p:txBody>
          <a:bodyPr>
            <a:normAutofit/>
          </a:bodyPr>
          <a:lstStyle/>
          <a:p>
            <a:r>
              <a:rPr lang="en-US" dirty="0"/>
              <a:t>Black Lives Matter Protests after the murder of George Floyd</a:t>
            </a:r>
          </a:p>
        </p:txBody>
      </p:sp>
      <p:pic>
        <p:nvPicPr>
          <p:cNvPr id="5" name="Content Placeholder 4" descr="A group of people holding signs&#10;&#10;Description automatically generated with medium confidence">
            <a:extLst>
              <a:ext uri="{FF2B5EF4-FFF2-40B4-BE49-F238E27FC236}">
                <a16:creationId xmlns:a16="http://schemas.microsoft.com/office/drawing/2014/main" id="{E5885782-CE53-797E-E186-C8707CA4A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850" r="3761"/>
          <a:stretch/>
        </p:blipFill>
        <p:spPr>
          <a:xfrm>
            <a:off x="5359151" y="895610"/>
            <a:ext cx="6107166" cy="505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50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77543-880D-764A-8F58-63C1DEB5E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AB57D-530D-2110-9E33-B66D64BE16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Does Protest matter?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What current issue do you feel strongly enough about to protest for and why?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832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A057A-6468-0CAE-5CA3-E264955F6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Protest can take many forms. How can you make your voice heard?</a:t>
            </a:r>
          </a:p>
        </p:txBody>
      </p:sp>
      <p:pic>
        <p:nvPicPr>
          <p:cNvPr id="5" name="Content Placeholder 4" descr="A group of people holding a banner&#10;&#10;Description automatically generated">
            <a:extLst>
              <a:ext uri="{FF2B5EF4-FFF2-40B4-BE49-F238E27FC236}">
                <a16:creationId xmlns:a16="http://schemas.microsoft.com/office/drawing/2014/main" id="{6227DC83-4C26-836C-406C-A7F3B3CE30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1400" y="1975644"/>
            <a:ext cx="7569200" cy="4051300"/>
          </a:xfrm>
        </p:spPr>
      </p:pic>
    </p:spTree>
    <p:extLst>
      <p:ext uri="{BB962C8B-B14F-4D97-AF65-F5344CB8AC3E}">
        <p14:creationId xmlns:p14="http://schemas.microsoft.com/office/powerpoint/2010/main" val="2469916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text, screenshot, font, design&#10;&#10;Description automatically generated">
            <a:extLst>
              <a:ext uri="{FF2B5EF4-FFF2-40B4-BE49-F238E27FC236}">
                <a16:creationId xmlns:a16="http://schemas.microsoft.com/office/drawing/2014/main" id="{C77082B8-622D-ED56-CB4D-E270C8A1B0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22" t="42054"/>
          <a:stretch/>
        </p:blipFill>
        <p:spPr>
          <a:xfrm>
            <a:off x="643467" y="720918"/>
            <a:ext cx="10905066" cy="541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1584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E491E9-8989-E246-E478-96A2E9468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Why feminism matters…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747DC5-6C46-FAC2-41E5-E8950A0C24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GB">
                <a:latin typeface="GuardianTextEgyptian"/>
              </a:rPr>
              <a:t>F</a:t>
            </a:r>
            <a:r>
              <a:rPr lang="en-GB" b="0" i="0" u="none" strike="noStrike">
                <a:effectLst/>
                <a:latin typeface="GuardianTextEgyptian"/>
              </a:rPr>
              <a:t>emicide, sexual assault, </a:t>
            </a:r>
            <a:r>
              <a:rPr lang="en-GB">
                <a:latin typeface="GuardianTextEgyptian"/>
              </a:rPr>
              <a:t>plummeting rape convictions</a:t>
            </a:r>
            <a:r>
              <a:rPr lang="en-GB" b="0" i="0" u="none" strike="noStrike">
                <a:effectLst/>
                <a:latin typeface="GuardianTextEgyptian"/>
              </a:rPr>
              <a:t>, stalking,  1 </a:t>
            </a:r>
            <a:r>
              <a:rPr lang="en-GB">
                <a:latin typeface="GuardianTextEgyptian"/>
              </a:rPr>
              <a:t>in 5 girls don’t feel safe in school, </a:t>
            </a:r>
            <a:r>
              <a:rPr lang="en-GB" b="0" i="0" u="none" strike="noStrike">
                <a:effectLst/>
                <a:latin typeface="GuardianTextEgyptian"/>
              </a:rPr>
              <a:t>unequal pay, the erosion of reproductive rights, workplace discrimination, rampant online misogyny, an institutionally sexist police force, healthcare inequality, insufficient childcare provisions, never being allowed to age.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156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132D5-8751-3FC4-DA33-C5C80DE55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ACDC14-5252-E0AC-EADB-DDFC505348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i="1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2"/>
              </a:rPr>
              <a:t>https://www.youtube.com/watch?v=ZrVLL7soS1U</a:t>
            </a:r>
            <a:r>
              <a:rPr lang="en-GB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Helen Reddy: I am Woman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800" i="1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3"/>
              </a:rPr>
              <a:t>https://www.youtube.com/watch?v=bOCWma5vOiQ</a:t>
            </a:r>
            <a:r>
              <a:rPr lang="en-GB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Bikini Kill: Rebel Girl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800" i="1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4"/>
              </a:rPr>
              <a:t>https://www.youtube.com/watch?v=ratQlft_G5c</a:t>
            </a:r>
            <a:r>
              <a:rPr lang="en-GB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Joni Mitchell: Big Yellow Taxi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800" i="1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5"/>
              </a:rPr>
              <a:t>https://www.youtube.com/watch?v=A134hShx_gw</a:t>
            </a:r>
            <a:r>
              <a:rPr lang="en-GB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Aretha Franklin: Respect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9284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9FE2D-F6E0-ADFA-99BE-4568682DA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807305"/>
          </a:xfrm>
        </p:spPr>
        <p:txBody>
          <a:bodyPr>
            <a:normAutofit fontScale="90000"/>
          </a:bodyPr>
          <a:lstStyle/>
          <a:p>
            <a:r>
              <a:rPr lang="en-US" dirty="0"/>
              <a:t>Silence and Powerlessness go hand in hand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BF6F1A-2580-5CD3-95C3-5B0E426BF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33297"/>
            <a:ext cx="4619621" cy="3843666"/>
          </a:xfrm>
        </p:spPr>
        <p:txBody>
          <a:bodyPr>
            <a:noAutofit/>
          </a:bodyPr>
          <a:lstStyle/>
          <a:p>
            <a:r>
              <a:rPr lang="en-GB" sz="3200" b="0" i="0" u="none" strike="noStrike" dirty="0">
                <a:effectLst/>
                <a:latin typeface="GuardianTextEgyptian"/>
              </a:rPr>
              <a:t> “We are volcanoes,” Ursula Le </a:t>
            </a:r>
            <a:r>
              <a:rPr lang="en-GB" sz="3200" b="0" i="0" u="none" strike="noStrike" dirty="0" err="1">
                <a:effectLst/>
                <a:latin typeface="GuardianTextEgyptian"/>
              </a:rPr>
              <a:t>Guin</a:t>
            </a:r>
            <a:r>
              <a:rPr lang="en-GB" sz="3200" b="0" i="0" u="none" strike="noStrike" dirty="0">
                <a:effectLst/>
                <a:latin typeface="GuardianTextEgyptian"/>
              </a:rPr>
              <a:t> once remarked. “When we women offer our experience as our truth, as human truth, all the maps change. There are new mountains.” </a:t>
            </a:r>
            <a:endParaRPr lang="en-US" sz="3200" dirty="0"/>
          </a:p>
        </p:txBody>
      </p:sp>
      <p:pic>
        <p:nvPicPr>
          <p:cNvPr id="5" name="Picture 4" descr="Black and white photo of a mountain top">
            <a:extLst>
              <a:ext uri="{FF2B5EF4-FFF2-40B4-BE49-F238E27FC236}">
                <a16:creationId xmlns:a16="http://schemas.microsoft.com/office/drawing/2014/main" id="{3A5CEF62-28FF-96A7-45F2-6380A404F4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414" r="30548" b="-1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43122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person, clothing, dance, human face&#10;&#10;Description automatically generated">
            <a:extLst>
              <a:ext uri="{FF2B5EF4-FFF2-40B4-BE49-F238E27FC236}">
                <a16:creationId xmlns:a16="http://schemas.microsoft.com/office/drawing/2014/main" id="{8E31AF04-8F22-F91A-E626-26CB73E189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 amt="50000"/>
          </a:blip>
          <a:srcRect t="418" r="-1" b="-1"/>
          <a:stretch/>
        </p:blipFill>
        <p:spPr>
          <a:xfrm>
            <a:off x="20" y="10"/>
            <a:ext cx="1218893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3E8CF9-A11A-9FEE-5C30-4B976508B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3"/>
            <a:ext cx="9144000" cy="306324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4600" b="1" i="0" u="none" strike="noStrike" dirty="0">
                <a:solidFill>
                  <a:srgbClr val="FFFFFF"/>
                </a:solidFill>
                <a:effectLst/>
              </a:rPr>
              <a:t>Protesters have been holding up blank signs during a demonstration in </a:t>
            </a:r>
            <a:r>
              <a:rPr lang="en-US" sz="4600" b="1" i="0" u="none" strike="noStrike" dirty="0" err="1">
                <a:solidFill>
                  <a:srgbClr val="FFFFFF"/>
                </a:solidFill>
                <a:effectLst/>
              </a:rPr>
              <a:t>defence</a:t>
            </a:r>
            <a:r>
              <a:rPr lang="en-US" sz="4600" b="1" i="0" u="none" strike="noStrike" dirty="0">
                <a:solidFill>
                  <a:srgbClr val="FFFFFF"/>
                </a:solidFill>
                <a:effectLst/>
              </a:rPr>
              <a:t> of free speech after a number of anti-monarchists were arrested.</a:t>
            </a:r>
            <a:endParaRPr lang="en-US" sz="4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91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group of people sitting in chairs&#10;&#10;Description automatically generated with medium confidence">
            <a:extLst>
              <a:ext uri="{FF2B5EF4-FFF2-40B4-BE49-F238E27FC236}">
                <a16:creationId xmlns:a16="http://schemas.microsoft.com/office/drawing/2014/main" id="{06FACED1-6C66-F4B0-C327-8EE7CC8738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45" r="6096"/>
          <a:stretch/>
        </p:blipFill>
        <p:spPr>
          <a:xfrm>
            <a:off x="3242695" y="10"/>
            <a:ext cx="8949307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74492A-72E9-E591-ACD7-B886DCDFC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5728"/>
          </a:xfrm>
        </p:spPr>
        <p:txBody>
          <a:bodyPr anchor="b">
            <a:normAutofit/>
          </a:bodyPr>
          <a:lstStyle/>
          <a:p>
            <a:endParaRPr lang="en-US" sz="280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539EB6B-74A1-0FC5-DC02-42C7C77BE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anchor="t">
            <a:normAutofit/>
          </a:bodyPr>
          <a:lstStyle/>
          <a:p>
            <a:r>
              <a:rPr lang="en-US" sz="3200" dirty="0"/>
              <a:t>A trans activist glued their hand to the floor at the Oxford Union protesting at Kathleen Stock’s presence.</a:t>
            </a:r>
          </a:p>
        </p:txBody>
      </p:sp>
    </p:spTree>
    <p:extLst>
      <p:ext uri="{BB962C8B-B14F-4D97-AF65-F5344CB8AC3E}">
        <p14:creationId xmlns:p14="http://schemas.microsoft.com/office/powerpoint/2010/main" val="29706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604A8-873B-7CFD-4A68-5F451B93A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966" y="905011"/>
            <a:ext cx="3629555" cy="1889135"/>
          </a:xfrm>
        </p:spPr>
        <p:txBody>
          <a:bodyPr anchor="b">
            <a:normAutofit/>
          </a:bodyPr>
          <a:lstStyle/>
          <a:p>
            <a:endParaRPr lang="en-US" sz="4800"/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63CE4CD1-061A-DCEC-CA6C-2A036AEC6F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1966" y="2965592"/>
            <a:ext cx="3629555" cy="2987397"/>
          </a:xfrm>
        </p:spPr>
        <p:txBody>
          <a:bodyPr>
            <a:normAutofit/>
          </a:bodyPr>
          <a:lstStyle/>
          <a:p>
            <a:r>
              <a:rPr lang="en-GB" sz="2000" b="0" i="0" u="none" strike="noStrike" dirty="0">
                <a:solidFill>
                  <a:srgbClr val="333333"/>
                </a:solidFill>
                <a:effectLst/>
                <a:latin typeface="Austin News"/>
              </a:rPr>
              <a:t>Activists from Animal Rising stole three lambs from the King’s Sandringham estate.</a:t>
            </a:r>
          </a:p>
          <a:p>
            <a:r>
              <a:rPr lang="en-GB" sz="2000" b="0" i="0" u="none" strike="noStrike" dirty="0">
                <a:solidFill>
                  <a:srgbClr val="333333"/>
                </a:solidFill>
                <a:effectLst/>
                <a:latin typeface="Austin News"/>
              </a:rPr>
              <a:t>"The sheep here are living beings, worthy of freedom just like any one of us.”</a:t>
            </a:r>
            <a:endParaRPr lang="en-US" sz="2000" dirty="0"/>
          </a:p>
        </p:txBody>
      </p:sp>
      <p:pic>
        <p:nvPicPr>
          <p:cNvPr id="5" name="Content Placeholder 4" descr="A picture containing clothing, person, human face, smile&#10;&#10;Description automatically generated">
            <a:extLst>
              <a:ext uri="{FF2B5EF4-FFF2-40B4-BE49-F238E27FC236}">
                <a16:creationId xmlns:a16="http://schemas.microsoft.com/office/drawing/2014/main" id="{796FB1FA-B484-D87B-CEFB-2B15F100F0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81" r="16265"/>
          <a:stretch/>
        </p:blipFill>
        <p:spPr>
          <a:xfrm>
            <a:off x="5359151" y="895610"/>
            <a:ext cx="6107166" cy="505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6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604A8-873B-7CFD-4A68-5F451B93A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966" y="905011"/>
            <a:ext cx="3629555" cy="1889135"/>
          </a:xfrm>
        </p:spPr>
        <p:txBody>
          <a:bodyPr anchor="b">
            <a:normAutofit/>
          </a:bodyPr>
          <a:lstStyle/>
          <a:p>
            <a:endParaRPr lang="en-US" sz="4800"/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63CE4CD1-061A-DCEC-CA6C-2A036AEC6F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1966" y="2965592"/>
            <a:ext cx="3629555" cy="2987397"/>
          </a:xfrm>
        </p:spPr>
        <p:txBody>
          <a:bodyPr>
            <a:normAutofit/>
          </a:bodyPr>
          <a:lstStyle/>
          <a:p>
            <a:r>
              <a:rPr lang="en-GB" sz="2000" b="0" i="0" u="none" strike="noStrike" dirty="0">
                <a:solidFill>
                  <a:srgbClr val="333333"/>
                </a:solidFill>
                <a:effectLst/>
                <a:latin typeface="Austin News"/>
              </a:rPr>
              <a:t>Activists from Animal Rising stole three lambs from the King’s Sandringham estate.</a:t>
            </a:r>
          </a:p>
          <a:p>
            <a:r>
              <a:rPr lang="en-GB" sz="2000" b="0" i="0" u="none" strike="noStrike" dirty="0">
                <a:solidFill>
                  <a:srgbClr val="333333"/>
                </a:solidFill>
                <a:effectLst/>
                <a:latin typeface="Austin News"/>
              </a:rPr>
              <a:t>"The sheep here are living beings, worthy of freedom just like any one of us.”</a:t>
            </a:r>
            <a:endParaRPr lang="en-US" sz="2000" dirty="0"/>
          </a:p>
        </p:txBody>
      </p:sp>
      <p:pic>
        <p:nvPicPr>
          <p:cNvPr id="5" name="Content Placeholder 4" descr="A picture containing clothing, person, human face, smile&#10;&#10;Description automatically generated">
            <a:extLst>
              <a:ext uri="{FF2B5EF4-FFF2-40B4-BE49-F238E27FC236}">
                <a16:creationId xmlns:a16="http://schemas.microsoft.com/office/drawing/2014/main" id="{796FB1FA-B484-D87B-CEFB-2B15F100F0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81" r="16265"/>
          <a:stretch/>
        </p:blipFill>
        <p:spPr>
          <a:xfrm>
            <a:off x="5359151" y="895610"/>
            <a:ext cx="6107166" cy="505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1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36805-B83A-67F3-5B10-08A9AE5B3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966" y="905011"/>
            <a:ext cx="3629555" cy="1889135"/>
          </a:xfrm>
        </p:spPr>
        <p:txBody>
          <a:bodyPr anchor="b">
            <a:normAutofit/>
          </a:bodyPr>
          <a:lstStyle/>
          <a:p>
            <a:endParaRPr lang="en-US" sz="480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EE4C2CE-0348-17D7-97D9-1E6D77A252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1966" y="2965592"/>
            <a:ext cx="3629555" cy="2987397"/>
          </a:xfrm>
        </p:spPr>
        <p:txBody>
          <a:bodyPr>
            <a:normAutofit/>
          </a:bodyPr>
          <a:lstStyle/>
          <a:p>
            <a:r>
              <a:rPr lang="en-US" dirty="0"/>
              <a:t>An anti-war protestor covers herself in fake blood on the Cannes red carpet</a:t>
            </a:r>
          </a:p>
        </p:txBody>
      </p:sp>
      <p:pic>
        <p:nvPicPr>
          <p:cNvPr id="5" name="Content Placeholder 4" descr="A person in a blue and yellow dress&#10;&#10;Description automatically generated with medium confidence">
            <a:extLst>
              <a:ext uri="{FF2B5EF4-FFF2-40B4-BE49-F238E27FC236}">
                <a16:creationId xmlns:a16="http://schemas.microsoft.com/office/drawing/2014/main" id="{79913FE1-0A49-AD40-6C16-1719F10E20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" b="1110"/>
          <a:stretch/>
        </p:blipFill>
        <p:spPr>
          <a:xfrm>
            <a:off x="5359151" y="895610"/>
            <a:ext cx="6107166" cy="505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84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0C0CB-B773-5B63-32C9-C6694A888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966" y="905011"/>
            <a:ext cx="3629555" cy="1889135"/>
          </a:xfrm>
        </p:spPr>
        <p:txBody>
          <a:bodyPr anchor="b">
            <a:normAutofit/>
          </a:bodyPr>
          <a:lstStyle/>
          <a:p>
            <a:endParaRPr lang="en-US" sz="480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8757A09-DB77-265E-CB7B-FC9DCFFF4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1966" y="2965592"/>
            <a:ext cx="3629555" cy="2987397"/>
          </a:xfrm>
        </p:spPr>
        <p:txBody>
          <a:bodyPr>
            <a:normAutofit/>
          </a:bodyPr>
          <a:lstStyle/>
          <a:p>
            <a:r>
              <a:rPr lang="en-US" dirty="0"/>
              <a:t>“I’m doing this for my son…</a:t>
            </a:r>
          </a:p>
          <a:p>
            <a:r>
              <a:rPr lang="en-US" dirty="0"/>
              <a:t>The government inaction on climate change is a death sentence for us all…”</a:t>
            </a:r>
          </a:p>
        </p:txBody>
      </p:sp>
      <p:pic>
        <p:nvPicPr>
          <p:cNvPr id="5" name="Content Placeholder 4" descr="A picture containing clothing, person, outdoor, human face&#10;&#10;Description automatically generated">
            <a:extLst>
              <a:ext uri="{FF2B5EF4-FFF2-40B4-BE49-F238E27FC236}">
                <a16:creationId xmlns:a16="http://schemas.microsoft.com/office/drawing/2014/main" id="{566D3021-0E86-A6C0-CDEC-10CDFD05E5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376" r="18874" b="-1"/>
          <a:stretch/>
        </p:blipFill>
        <p:spPr>
          <a:xfrm>
            <a:off x="5359151" y="895610"/>
            <a:ext cx="6107166" cy="505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13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D0659-050F-F50B-0468-D04E2AEAB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966" y="905011"/>
            <a:ext cx="3629555" cy="1889135"/>
          </a:xfrm>
        </p:spPr>
        <p:txBody>
          <a:bodyPr anchor="b">
            <a:normAutofit/>
          </a:bodyPr>
          <a:lstStyle/>
          <a:p>
            <a:endParaRPr lang="en-US" sz="480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3E650C1-D692-86D9-1E5E-4B922DEE04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1966" y="2965592"/>
            <a:ext cx="3629555" cy="2987397"/>
          </a:xfrm>
        </p:spPr>
        <p:txBody>
          <a:bodyPr>
            <a:normAutofit/>
          </a:bodyPr>
          <a:lstStyle/>
          <a:p>
            <a:r>
              <a:rPr lang="en-GB" b="0" i="0" dirty="0">
                <a:effectLst/>
                <a:latin typeface="TwitterChirp"/>
              </a:rPr>
              <a:t>In Iran, schoolgirls remove their compulsory hijab and chant “death to the dictator” while stomping on the photos of their rulers</a:t>
            </a:r>
            <a:endParaRPr lang="en-US" dirty="0"/>
          </a:p>
        </p:txBody>
      </p:sp>
      <p:pic>
        <p:nvPicPr>
          <p:cNvPr id="5" name="Content Placeholder 4" descr="A group of people in front of a whiteboard&#10;&#10;Description automatically generated with medium confidence">
            <a:extLst>
              <a:ext uri="{FF2B5EF4-FFF2-40B4-BE49-F238E27FC236}">
                <a16:creationId xmlns:a16="http://schemas.microsoft.com/office/drawing/2014/main" id="{24074DB3-2805-B9AF-5FF4-A5272EE587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39" r="20012"/>
          <a:stretch/>
        </p:blipFill>
        <p:spPr>
          <a:xfrm>
            <a:off x="5359151" y="895610"/>
            <a:ext cx="6107166" cy="505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34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4F069-E828-DD04-026D-93631CB39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US" sz="5400" dirty="0"/>
              <a:t>Just Stop Oil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658B391-F85D-736D-F106-445C2675FB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endParaRPr lang="en-US" sz="2200"/>
          </a:p>
        </p:txBody>
      </p:sp>
      <p:pic>
        <p:nvPicPr>
          <p:cNvPr id="5" name="Content Placeholder 4" descr="A group of people on a stage&#10;&#10;Description automatically generated">
            <a:extLst>
              <a:ext uri="{FF2B5EF4-FFF2-40B4-BE49-F238E27FC236}">
                <a16:creationId xmlns:a16="http://schemas.microsoft.com/office/drawing/2014/main" id="{884EC88A-6E1A-A719-049A-D3E0943968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45" r="26638" b="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89073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415</Words>
  <Application>Microsoft Macintosh PowerPoint</Application>
  <PresentationFormat>Widescreen</PresentationFormat>
  <Paragraphs>28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Austin News</vt:lpstr>
      <vt:lpstr>Calibri</vt:lpstr>
      <vt:lpstr>Calibri Light</vt:lpstr>
      <vt:lpstr>GuardianTextEgyptian</vt:lpstr>
      <vt:lpstr>Times New Roman</vt:lpstr>
      <vt:lpstr>TwitterChirp</vt:lpstr>
      <vt:lpstr>Office Theme</vt:lpstr>
      <vt:lpstr>Young people can be agents for change be agents for change</vt:lpstr>
      <vt:lpstr>Protesters have been holding up blank signs during a demonstration in defence of free speech after a number of anti-monarchists were arrested.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Just Stop Oil</vt:lpstr>
      <vt:lpstr>PowerPoint Presentation</vt:lpstr>
      <vt:lpstr>PowerPoint Presentation</vt:lpstr>
      <vt:lpstr>Protest can take many forms. How can you make your voice heard?</vt:lpstr>
      <vt:lpstr>PowerPoint Presentation</vt:lpstr>
      <vt:lpstr>Why feminism matters…</vt:lpstr>
      <vt:lpstr>PowerPoint Presentation</vt:lpstr>
      <vt:lpstr>Silence and Powerlessness go hand in hand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Young people can be agents for change be agents for change</dc:title>
  <dc:creator>Louisa Reid</dc:creator>
  <cp:lastModifiedBy>Katherine Jones</cp:lastModifiedBy>
  <cp:revision>2</cp:revision>
  <dcterms:created xsi:type="dcterms:W3CDTF">2024-09-16T13:21:18Z</dcterms:created>
  <dcterms:modified xsi:type="dcterms:W3CDTF">2024-10-08T17:04:49Z</dcterms:modified>
</cp:coreProperties>
</file>